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3"/>
  </p:notesMasterIdLst>
  <p:sldIdLst>
    <p:sldId id="256" r:id="rId2"/>
    <p:sldId id="295" r:id="rId3"/>
    <p:sldId id="296" r:id="rId4"/>
    <p:sldId id="257" r:id="rId5"/>
    <p:sldId id="258" r:id="rId6"/>
    <p:sldId id="259" r:id="rId7"/>
    <p:sldId id="260" r:id="rId8"/>
    <p:sldId id="300" r:id="rId9"/>
    <p:sldId id="285" r:id="rId10"/>
    <p:sldId id="261" r:id="rId11"/>
    <p:sldId id="282" r:id="rId12"/>
    <p:sldId id="286" r:id="rId13"/>
    <p:sldId id="298" r:id="rId14"/>
    <p:sldId id="283" r:id="rId15"/>
    <p:sldId id="297" r:id="rId16"/>
    <p:sldId id="288" r:id="rId17"/>
    <p:sldId id="299" r:id="rId18"/>
    <p:sldId id="287" r:id="rId19"/>
    <p:sldId id="303" r:id="rId20"/>
    <p:sldId id="276" r:id="rId21"/>
    <p:sldId id="277" r:id="rId22"/>
    <p:sldId id="304" r:id="rId23"/>
    <p:sldId id="305" r:id="rId24"/>
    <p:sldId id="292" r:id="rId25"/>
    <p:sldId id="278" r:id="rId26"/>
    <p:sldId id="293" r:id="rId27"/>
    <p:sldId id="290" r:id="rId28"/>
    <p:sldId id="291" r:id="rId29"/>
    <p:sldId id="279" r:id="rId30"/>
    <p:sldId id="280" r:id="rId31"/>
    <p:sldId id="289" r:id="rId32"/>
    <p:sldId id="281" r:id="rId33"/>
    <p:sldId id="262" r:id="rId34"/>
    <p:sldId id="263" r:id="rId35"/>
    <p:sldId id="264" r:id="rId36"/>
    <p:sldId id="265" r:id="rId37"/>
    <p:sldId id="294" r:id="rId38"/>
    <p:sldId id="267" r:id="rId39"/>
    <p:sldId id="268" r:id="rId40"/>
    <p:sldId id="301" r:id="rId41"/>
    <p:sldId id="302" r:id="rId42"/>
  </p:sldIdLst>
  <p:sldSz cx="9144000" cy="5143500" type="screen16x9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88" d="100"/>
          <a:sy n="88" d="100"/>
        </p:scale>
        <p:origin x="-79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0E5EF-E0AE-4736-A941-2518098975D0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5AC06-C0CD-4989-905E-491DF410755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1307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6A5ADF-6FBE-4F26-89A8-2747BF047F13}" type="slidenum">
              <a:rPr lang="en-US"/>
              <a:pPr/>
              <a:t>13</a:t>
            </a:fld>
            <a:endParaRPr lang="en-US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4ADB09-43ED-42A4-BE8E-6726F1514C96}" type="slidenum">
              <a:rPr lang="en-US"/>
              <a:pPr/>
              <a:t>19</a:t>
            </a:fld>
            <a:endParaRPr 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4FD20-A267-4E8C-A337-1BA863B1A89F}" type="slidenum">
              <a:rPr lang="en-US"/>
              <a:pPr/>
              <a:t>22</a:t>
            </a:fld>
            <a:endParaRPr 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52C1B5-E023-4FCE-9545-963E7C8EB96A}" type="slidenum">
              <a:rPr lang="en-US"/>
              <a:pPr/>
              <a:t>3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33</a:t>
            </a:fld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35</a:t>
            </a:fld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36</a:t>
            </a:fld>
            <a:endParaRPr 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37</a:t>
            </a:fld>
            <a:endParaRPr 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38</a:t>
            </a:fld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39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40</a:t>
            </a:fld>
            <a:endParaRPr lang="es-MX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D646E0-BD67-4FAB-8111-BB35743DF39B}" type="slidenum">
              <a:rPr lang="en-US"/>
              <a:pPr/>
              <a:t>41</a:t>
            </a:fld>
            <a:endParaRPr lang="en-US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8B662C-A34E-46F7-A947-CC0310DC11FA}" type="slidenum">
              <a:rPr lang="en-US"/>
              <a:pPr/>
              <a:t>8</a:t>
            </a:fld>
            <a:endParaRPr 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5AC06-C0CD-4989-905E-491DF4107552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09728"/>
            <a:ext cx="8814816" cy="18790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285751"/>
            <a:ext cx="8229600" cy="165735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114550"/>
            <a:ext cx="6560234" cy="131445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4881753"/>
            <a:ext cx="3002280" cy="205740"/>
          </a:xfrm>
        </p:spPr>
        <p:txBody>
          <a:bodyPr vert="horz" rtlCol="0"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48817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4881753"/>
            <a:ext cx="3907464" cy="205740"/>
          </a:xfrm>
        </p:spPr>
        <p:txBody>
          <a:bodyPr vert="horz" rtlCol="0"/>
          <a:lstStyle>
            <a:extLst/>
          </a:lstStyle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2450592"/>
            <a:ext cx="74066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373673"/>
            <a:ext cx="7772400" cy="2048256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465785"/>
            <a:ext cx="7772400" cy="1132284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4885253"/>
            <a:ext cx="3002280" cy="205740"/>
          </a:xfrm>
        </p:spPr>
        <p:txBody>
          <a:bodyPr vert="horz" rtlCol="0"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48852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4885253"/>
            <a:ext cx="3907464" cy="205740"/>
          </a:xfrm>
        </p:spPr>
        <p:txBody>
          <a:bodyPr vert="horz" rtlCol="0"/>
          <a:lstStyle>
            <a:extLst/>
          </a:lstStyle>
          <a:p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3444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3444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4885926"/>
            <a:ext cx="464288" cy="205740"/>
          </a:xfrm>
        </p:spPr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162391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162391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961"/>
            <a:ext cx="8229600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71651"/>
            <a:ext cx="4040188" cy="2956322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771651"/>
            <a:ext cx="4041775" cy="295632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4885926"/>
            <a:ext cx="464288" cy="205740"/>
          </a:xfrm>
        </p:spPr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9914"/>
            <a:ext cx="8229600" cy="85725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79324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228600"/>
            <a:ext cx="3931920" cy="5715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830670"/>
            <a:ext cx="3931920" cy="8001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1657350"/>
            <a:ext cx="8666456" cy="298323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4885253"/>
            <a:ext cx="3002280" cy="205740"/>
          </a:xfrm>
        </p:spPr>
        <p:txBody>
          <a:bodyPr vert="horz" rtlCol="0"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48852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4885253"/>
            <a:ext cx="3907464" cy="205740"/>
          </a:xfrm>
        </p:spPr>
        <p:txBody>
          <a:bodyPr vert="horz" rtlCol="0"/>
          <a:lstStyle>
            <a:extLst/>
          </a:lstStyle>
          <a:p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3543300"/>
            <a:ext cx="5486400" cy="498402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4041703"/>
            <a:ext cx="5486400" cy="684191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187398"/>
            <a:ext cx="8534400" cy="325755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4881753"/>
            <a:ext cx="3002280" cy="205740"/>
          </a:xfrm>
        </p:spPr>
        <p:txBody>
          <a:bodyPr vert="horz" rtlCol="0"/>
          <a:lstStyle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48817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4881753"/>
            <a:ext cx="3907464" cy="205740"/>
          </a:xfrm>
        </p:spPr>
        <p:txBody>
          <a:bodyPr vert="horz" rtlCol="0"/>
          <a:lstStyle>
            <a:extLst/>
          </a:lstStyle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10314"/>
            <a:ext cx="8810846" cy="4924044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4800600"/>
            <a:ext cx="4212264" cy="20574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4800600"/>
            <a:ext cx="3002280" cy="20574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ED76741-D820-44B5-95F1-A562147A6524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4885926"/>
            <a:ext cx="464288" cy="20574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044923F-5C77-4A12-8B36-9B26018D21A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90152"/>
            <a:ext cx="8229600" cy="85725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234678"/>
            <a:ext cx="8229600" cy="339471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b="1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Estructura y organización celular</a:t>
            </a:r>
            <a:endParaRPr lang="es-MX" b="1" dirty="0">
              <a:latin typeface="MS PGothic" pitchFamily="34" charset="-128"/>
              <a:ea typeface="MS PGothic" pitchFamily="34" charset="-128"/>
              <a:cs typeface="Miriam Fixed" pitchFamily="49" charset="-79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sz="2800" b="1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Estructura y función de las membranas </a:t>
            </a:r>
            <a:r>
              <a:rPr lang="es-MX" sz="2800" b="1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celulares</a:t>
            </a:r>
          </a:p>
          <a:p>
            <a:r>
              <a:rPr lang="es-MX" sz="2800" b="1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M. en C. Carlos Gerardo Castillo Sosa</a:t>
            </a:r>
          </a:p>
          <a:p>
            <a:r>
              <a:rPr lang="es-MX" sz="2800" b="1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FMVZ-BUAP</a:t>
            </a:r>
          </a:p>
          <a:p>
            <a:r>
              <a:rPr lang="es-MX" sz="2800" b="1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Primavera 2012</a:t>
            </a:r>
            <a:endParaRPr lang="es-MX" sz="2800" b="1" dirty="0">
              <a:latin typeface="MS PGothic" pitchFamily="34" charset="-128"/>
              <a:ea typeface="MS PGothic" pitchFamily="34" charset="-128"/>
              <a:cs typeface="Miriam Fixed" pitchFamily="49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r>
              <a:rPr lang="es-MX" b="1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</a:rPr>
              <a:t>Lípidos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: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En la membrana de la célula eucariota encontramos tres tipos de lípidos: </a:t>
            </a:r>
            <a:r>
              <a:rPr lang="es-MX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fosfolípidos</a:t>
            </a:r>
            <a:r>
              <a:rPr lang="es-MX" b="1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</a:rPr>
              <a:t>, </a:t>
            </a:r>
            <a:r>
              <a:rPr lang="es-MX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glucolípidos</a:t>
            </a:r>
            <a:r>
              <a:rPr lang="es-MX" b="1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y</a:t>
            </a:r>
            <a:r>
              <a:rPr lang="es-MX" b="1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colesterol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. </a:t>
            </a:r>
          </a:p>
          <a:p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Todos tienen carácter </a:t>
            </a:r>
            <a:r>
              <a:rPr lang="es-MX" b="1" i="1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anfipático</a:t>
            </a:r>
            <a:r>
              <a:rPr lang="es-MX" b="1" i="1" dirty="0" smtClean="0">
                <a:latin typeface="MS PGothic" pitchFamily="34" charset="-128"/>
                <a:ea typeface="MS PGothic" pitchFamily="34" charset="-128"/>
              </a:rPr>
              <a:t> ; es decir que tienen un doble comportamiento,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parte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de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la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molécula es hidrófila y parte de la molécula es hidrófoba por lo que cuando se encuentran en un medio acuoso se orientan formando una 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bicapa lipídica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genomasur.com/lecturas/04-03-Gn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8"/>
            <a:ext cx="300039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4 Imagen" descr="http://www.genomasur.com/lecturas/04-04-Gn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642924"/>
            <a:ext cx="414340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03953"/>
            <a:ext cx="4429156" cy="474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figure 4-03b,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73909"/>
            <a:ext cx="5500725" cy="494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Los </a:t>
            </a:r>
            <a:r>
              <a:rPr lang="es-MX" sz="2800" dirty="0" err="1" smtClean="0">
                <a:latin typeface="MS PGothic" pitchFamily="34" charset="-128"/>
                <a:ea typeface="MS PGothic" pitchFamily="34" charset="-128"/>
              </a:rPr>
              <a:t>fosfolipidos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 mas frecuentes de las membranas son 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la </a:t>
            </a:r>
            <a:r>
              <a:rPr lang="es-MX" sz="2800" b="1" dirty="0" err="1" smtClean="0">
                <a:latin typeface="MS PGothic" pitchFamily="34" charset="-128"/>
                <a:ea typeface="MS PGothic" pitchFamily="34" charset="-128"/>
              </a:rPr>
              <a:t>fosfatidiletanolamina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, 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la </a:t>
            </a:r>
            <a:r>
              <a:rPr lang="es-MX" sz="2800" b="1" dirty="0" err="1" smtClean="0">
                <a:latin typeface="MS PGothic" pitchFamily="34" charset="-128"/>
                <a:ea typeface="MS PGothic" pitchFamily="34" charset="-128"/>
              </a:rPr>
              <a:t>fosfatidilcolina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, 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la </a:t>
            </a:r>
            <a:r>
              <a:rPr lang="es-MX" sz="2800" b="1" dirty="0" err="1" smtClean="0">
                <a:latin typeface="MS PGothic" pitchFamily="34" charset="-128"/>
                <a:ea typeface="MS PGothic" pitchFamily="34" charset="-128"/>
              </a:rPr>
              <a:t>fosfatidilserina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 y 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la </a:t>
            </a:r>
            <a:r>
              <a:rPr lang="es-MX" sz="2800" b="1" dirty="0" err="1" smtClean="0">
                <a:latin typeface="MS PGothic" pitchFamily="34" charset="-128"/>
                <a:ea typeface="MS PGothic" pitchFamily="34" charset="-128"/>
              </a:rPr>
              <a:t>esfingomielina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. </a:t>
            </a:r>
          </a:p>
          <a:p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Los </a:t>
            </a:r>
            <a:r>
              <a:rPr lang="es-MX" sz="2800" dirty="0" err="1" smtClean="0">
                <a:latin typeface="MS PGothic" pitchFamily="34" charset="-128"/>
                <a:ea typeface="MS PGothic" pitchFamily="34" charset="-128"/>
              </a:rPr>
              <a:t>fosfolipidos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 de las membranas son DIACILGLICERIDOS.</a:t>
            </a:r>
          </a:p>
          <a:p>
            <a:endParaRPr lang="es-MX" sz="2800" dirty="0" smtClean="0">
              <a:latin typeface="MS PGothic" pitchFamily="34" charset="-128"/>
              <a:ea typeface="MS PGothic" pitchFamily="34" charset="-128"/>
            </a:endParaRPr>
          </a:p>
          <a:p>
            <a:endParaRPr lang="es-MX" sz="28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357172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La 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estabilidad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de las bicapas lipídicas esta dada por: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</a:rPr>
              <a:t>interacciones hidrofóbicas entre las colas hidrocarbonadas.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</a:rPr>
              <a:t>fuerzas de Van </a:t>
            </a:r>
            <a:r>
              <a:rPr lang="es-MX" sz="3200" dirty="0" err="1" smtClean="0">
                <a:latin typeface="MS PGothic" pitchFamily="34" charset="-128"/>
                <a:ea typeface="MS PGothic" pitchFamily="34" charset="-128"/>
              </a:rPr>
              <a:t>der</a:t>
            </a:r>
            <a:r>
              <a:rPr lang="es-MX" sz="3200" dirty="0" smtClean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sz="3200" dirty="0" err="1" smtClean="0">
                <a:latin typeface="MS PGothic" pitchFamily="34" charset="-128"/>
                <a:ea typeface="MS PGothic" pitchFamily="34" charset="-128"/>
              </a:rPr>
              <a:t>Waals</a:t>
            </a:r>
            <a:r>
              <a:rPr lang="es-MX" sz="3200" dirty="0" smtClean="0">
                <a:latin typeface="MS PGothic" pitchFamily="34" charset="-128"/>
                <a:ea typeface="MS PGothic" pitchFamily="34" charset="-128"/>
              </a:rPr>
              <a:t> entre las colas hidrofóbicas.</a:t>
            </a:r>
          </a:p>
          <a:p>
            <a:endParaRPr lang="es-MX" dirty="0"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Tw Cen MT Condensed Extra Bold" pitchFamily="34" charset="0"/>
              </a:rPr>
              <a:t>Las </a:t>
            </a:r>
            <a:r>
              <a:rPr lang="es-MX" b="1" i="1" dirty="0" smtClean="0">
                <a:solidFill>
                  <a:srgbClr val="FFC000"/>
                </a:solidFill>
                <a:latin typeface="Tw Cen MT Condensed Extra Bold" pitchFamily="34" charset="0"/>
              </a:rPr>
              <a:t>funciones del colesterol</a:t>
            </a:r>
            <a:r>
              <a:rPr lang="es-MX" dirty="0" smtClean="0">
                <a:solidFill>
                  <a:srgbClr val="FFC000"/>
                </a:solidFill>
                <a:latin typeface="Tw Cen MT Condensed Extra Bold" pitchFamily="34" charset="0"/>
              </a:rPr>
              <a:t> </a:t>
            </a:r>
          </a:p>
          <a:p>
            <a:pPr lvl="0"/>
            <a:r>
              <a:rPr lang="es-MX" dirty="0" smtClean="0">
                <a:latin typeface="Tw Cen MT Condensed Extra Bold" pitchFamily="34" charset="0"/>
              </a:rPr>
              <a:t>Inmoviliza los primeros carbonos de las cadenas hidrocarbonadas. Esto hace a la membrana </a:t>
            </a:r>
            <a:r>
              <a:rPr lang="es-MX" i="1" dirty="0" smtClean="0">
                <a:latin typeface="Tw Cen MT Condensed Extra Bold" pitchFamily="34" charset="0"/>
              </a:rPr>
              <a:t>menos deformable</a:t>
            </a:r>
            <a:r>
              <a:rPr lang="es-MX" dirty="0" smtClean="0">
                <a:latin typeface="Tw Cen MT Condensed Extra Bold" pitchFamily="34" charset="0"/>
              </a:rPr>
              <a:t> y </a:t>
            </a:r>
            <a:r>
              <a:rPr lang="es-MX" i="1" dirty="0" smtClean="0">
                <a:latin typeface="Tw Cen MT Condensed Extra Bold" pitchFamily="34" charset="0"/>
              </a:rPr>
              <a:t>menos fluida</a:t>
            </a:r>
            <a:r>
              <a:rPr lang="es-MX" dirty="0" smtClean="0">
                <a:latin typeface="Tw Cen MT Condensed Extra Bold" pitchFamily="34" charset="0"/>
              </a:rPr>
              <a:t>, es decir, la estabiliza. Sin colesterol, la membrana necesitaría de una pared celular que le otorgue contención mecánica. </a:t>
            </a:r>
          </a:p>
          <a:p>
            <a:endParaRPr lang="es-MX" dirty="0">
              <a:latin typeface="Tw Cen MT Condensed Extra Bold" pitchFamily="34" charset="0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Tw Cen MT Condensed Extra Bold" pitchFamily="34" charset="0"/>
                <a:cs typeface="DilleniaUPC" pitchFamily="18" charset="-34"/>
              </a:rPr>
              <a:t>La composición química de las membranas</a:t>
            </a:r>
            <a:endParaRPr lang="es-MX" dirty="0">
              <a:latin typeface="Tw Cen MT Condensed Extra Bold" pitchFamily="34" charset="0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3600" dirty="0" smtClean="0">
                <a:latin typeface="MS PGothic" pitchFamily="34" charset="-128"/>
                <a:ea typeface="MS PGothic" pitchFamily="34" charset="-128"/>
              </a:rPr>
              <a:t>Previene el </a:t>
            </a:r>
            <a:r>
              <a:rPr lang="es-MX" sz="3600" dirty="0" err="1" smtClean="0">
                <a:latin typeface="MS PGothic" pitchFamily="34" charset="-128"/>
                <a:ea typeface="MS PGothic" pitchFamily="34" charset="-128"/>
              </a:rPr>
              <a:t>compactamiento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</a:rPr>
              <a:t> de las cadenas hidrocarbonadas a bajas temperaturas, ya que evita que las colas se junten, aumenten las interacciones débiles entre las mismas y se cristalicen </a:t>
            </a:r>
          </a:p>
          <a:p>
            <a:endParaRPr lang="es-MX" sz="3600" dirty="0"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8" y="0"/>
            <a:ext cx="7429520" cy="513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figure 4-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8601" y="219076"/>
            <a:ext cx="6143625" cy="471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 La membrana </a:t>
            </a:r>
            <a:r>
              <a:rPr lang="es-MX" dirty="0" err="1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plasmatica</a:t>
            </a:r>
            <a:endParaRPr lang="es-MX" dirty="0">
              <a:latin typeface="MS PGothic" pitchFamily="34" charset="-128"/>
              <a:ea typeface="MS PGothic" pitchFamily="34" charset="-128"/>
              <a:cs typeface="Miriam Fixed" pitchFamily="49" charset="-79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Fue observada hasta los años 50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J.D. Robertson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Se observo como una estructura de 3 capas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Todas las membranas observadas de cerca, plasmáticas, nucleares o citoplasmáticas, mostraron la misma ultra estructura</a:t>
            </a:r>
            <a:endParaRPr lang="es-MX" dirty="0">
              <a:latin typeface="MS PGothic" pitchFamily="34" charset="-128"/>
              <a:ea typeface="MS PGothic" pitchFamily="34" charset="-128"/>
              <a:cs typeface="Miriam Fixed" pitchFamily="49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</a:rPr>
              <a:t>Carbohidratos de la membrana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La membrana plasmática contiene carbohidratos unidos en forma covalente con los componentes lipídicos y proteínicos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Mas del 90% se unen a proteínas por enlaces covalentes para formar 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glucoproteínas</a:t>
            </a:r>
            <a:endParaRPr lang="es-MX" dirty="0">
              <a:solidFill>
                <a:schemeClr val="accent3">
                  <a:lumMod val="40000"/>
                  <a:lumOff val="60000"/>
                </a:schemeClr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Los carbohidratos restantes forman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glucolípidos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uniéndose covalentemente a los lípidos</a:t>
            </a:r>
          </a:p>
          <a:p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Los carbohidratos de las glucoproteínas se encuentran en forma de oligosacáridos</a:t>
            </a:r>
            <a:endParaRPr lang="es-MX" sz="36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figure 4-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1" y="238125"/>
            <a:ext cx="5033963" cy="468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3 Conector recto de flecha"/>
          <p:cNvCxnSpPr/>
          <p:nvPr/>
        </p:nvCxnSpPr>
        <p:spPr>
          <a:xfrm rot="10800000" flipV="1">
            <a:off x="5143504" y="642924"/>
            <a:ext cx="2357454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7429520" y="428610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Tw Cen MT Condensed Extra Bold" pitchFamily="34" charset="0"/>
              </a:rPr>
              <a:t>N-</a:t>
            </a:r>
            <a:r>
              <a:rPr lang="es-MX" dirty="0" err="1" smtClean="0">
                <a:solidFill>
                  <a:schemeClr val="bg1"/>
                </a:solidFill>
                <a:latin typeface="Tw Cen MT Condensed Extra Bold" pitchFamily="34" charset="0"/>
              </a:rPr>
              <a:t>glucosidico</a:t>
            </a:r>
            <a:endParaRPr lang="es-MX" dirty="0">
              <a:solidFill>
                <a:schemeClr val="bg1"/>
              </a:solidFill>
              <a:latin typeface="Tw Cen MT Condensed Extra Bold" pitchFamily="34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rot="10800000">
            <a:off x="5000628" y="3500444"/>
            <a:ext cx="2428892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7429520" y="3714758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Tw Cen MT Condensed Extra Bold" pitchFamily="34" charset="0"/>
              </a:rPr>
              <a:t>O-</a:t>
            </a:r>
            <a:r>
              <a:rPr lang="es-MX" dirty="0" err="1" smtClean="0">
                <a:solidFill>
                  <a:schemeClr val="bg1"/>
                </a:solidFill>
                <a:latin typeface="Tw Cen MT Condensed Extra Bold" pitchFamily="34" charset="0"/>
              </a:rPr>
              <a:t>glucosidico</a:t>
            </a:r>
            <a:endParaRPr lang="es-MX" dirty="0">
              <a:solidFill>
                <a:schemeClr val="bg1"/>
              </a:solidFill>
              <a:latin typeface="Tw Cen MT Condensed Extra Bold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sz="3600" dirty="0" smtClean="0">
                <a:latin typeface="MS PGothic" pitchFamily="34" charset="-128"/>
                <a:ea typeface="MS PGothic" pitchFamily="34" charset="-128"/>
              </a:rPr>
              <a:t>Estas proyecciones de carbohidratos son importantes en la mediación de las interacciones de una célula con su ambiente</a:t>
            </a:r>
          </a:p>
          <a:p>
            <a:r>
              <a:rPr lang="es-MX" sz="3600" dirty="0" smtClean="0">
                <a:latin typeface="MS PGothic" pitchFamily="34" charset="-128"/>
                <a:ea typeface="MS PGothic" pitchFamily="34" charset="-128"/>
              </a:rPr>
              <a:t>También participan en el envío especifico a los diferentes compartimientos celulares</a:t>
            </a:r>
            <a:endParaRPr lang="es-MX" sz="3600" dirty="0"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76265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Los carbohidratos de los glucolípidos en la membrana de los eritrocitos determinan el grupo sanguíneo</a:t>
            </a:r>
          </a:p>
          <a:p>
            <a:pPr lvl="1"/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Tipo A: N-</a:t>
            </a:r>
            <a:r>
              <a:rPr lang="es-MX" sz="3600" dirty="0" err="1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acetilgalactosamina</a:t>
            </a:r>
            <a:endParaRPr lang="es-MX" sz="3600" dirty="0" smtClean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  <a:p>
            <a:pPr lvl="1"/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Tipo B: Galactosa</a:t>
            </a:r>
            <a:endParaRPr lang="es-MX" sz="36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0"/>
            <a:ext cx="575859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</a:rPr>
              <a:t>Funciones de los carbohidratos</a:t>
            </a:r>
          </a:p>
          <a:p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Proteger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 a la superficie de la célula de agresiones mecánicas o físicas. Como ejemplo podemos citar a las células situadas en la luz del intestino delgado que presentan un </a:t>
            </a:r>
            <a:r>
              <a:rPr lang="es-MX" dirty="0" err="1" smtClean="0">
                <a:latin typeface="MS PGothic" pitchFamily="34" charset="-128"/>
                <a:ea typeface="MS PGothic" pitchFamily="34" charset="-128"/>
              </a:rPr>
              <a:t>glicocalix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 muy pronunciado.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Poseer muchas cargas negativas, que atraen aniones y agua del medido extracelular.</a:t>
            </a:r>
          </a:p>
          <a:p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Intervenir en el 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reconocimiento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 y adhesión celular. Actúan como una “huella dactilar” característica de cada célula, que permite distinguir lo propio de lo ajeno.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Actuar como receptores de moléculas que provienen del medio extracelular y que traen determinada información para la célula, por ejemplo, receptores de hormonas y neurotransmisores.</a:t>
            </a:r>
          </a:p>
          <a:p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 integrales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Son proteínas que </a:t>
            </a:r>
            <a:r>
              <a:rPr lang="es-MX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atraviesan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la bicapa lipídica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Se les llama también proteínas </a:t>
            </a:r>
            <a:r>
              <a:rPr lang="es-MX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transmembranosas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porque tienen dominios que </a:t>
            </a:r>
            <a:r>
              <a:rPr lang="es-MX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sobresalen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en </a:t>
            </a:r>
            <a:r>
              <a:rPr lang="es-MX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ambos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lados de la bicapa</a:t>
            </a:r>
            <a:endParaRPr lang="es-MX" sz="28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figure 4-01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238125"/>
            <a:ext cx="6624638" cy="468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sz="28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</a:t>
            </a:r>
          </a:p>
          <a:p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 periféricas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Se localizan por completo </a:t>
            </a:r>
            <a:r>
              <a:rPr lang="es-MX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fuera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de la bicapa, ya sea del lado citoplasmático o extracelular</a:t>
            </a:r>
          </a:p>
          <a:p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 fijadas con lípidos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Se localizan fuera de la bicapa, unida a </a:t>
            </a:r>
            <a:r>
              <a:rPr lang="es-MX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lípidos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por un enlace no covalente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80131" cy="478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142858"/>
          <a:ext cx="9144000" cy="5000638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2848597"/>
                <a:gridCol w="1965533"/>
                <a:gridCol w="2293122"/>
                <a:gridCol w="2036748"/>
              </a:tblGrid>
              <a:tr h="588311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/>
                        <a:t>Tabla 1 </a:t>
                      </a:r>
                      <a:r>
                        <a:rPr lang="es-MX" sz="1400" dirty="0" smtClean="0"/>
                        <a:t> Composición </a:t>
                      </a:r>
                      <a:r>
                        <a:rPr lang="es-MX" sz="1400" dirty="0"/>
                        <a:t>de las membranas de diferentes células. (Los valores representados como % peso seco de la membrana)</a:t>
                      </a:r>
                      <a:endParaRPr lang="es-MX" sz="14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88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/>
                        <a:t> 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err="1" smtClean="0"/>
                        <a:t>Globulos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/>
                        <a:t>Rojos Humanos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Staphiloccoccus aureus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Mielina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/>
                        <a:t>Lípidos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30 a 40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20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60 a 70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err="1" smtClean="0"/>
                        <a:t>Fosfolipidos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20 a 25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20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25 a 30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/>
                        <a:t>Acido </a:t>
                      </a:r>
                      <a:r>
                        <a:rPr lang="es-MX" sz="1600" dirty="0" err="1" smtClean="0"/>
                        <a:t>fosfatidico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&lt; 1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-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err="1"/>
                        <a:t>Fosfatidiletanolamina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5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-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5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Fosfatidilcolina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7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-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10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Fosfatidilserina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5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-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5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Esfingomielina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6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-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5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err="1" smtClean="0"/>
                        <a:t>Cerebrosidos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&lt;1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-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10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Colesterol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12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&lt;1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15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Otros </a:t>
                      </a:r>
                      <a:r>
                        <a:rPr lang="es-MX" sz="1600" dirty="0" smtClean="0"/>
                        <a:t>Lípidos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3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-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15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/>
                        <a:t>Proteínas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/>
                        <a:t>60 a 70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40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/>
                        <a:t>20 a 30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88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 err="1" smtClean="0"/>
                        <a:t>Glucidos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/>
                        <a:t>(o restos de </a:t>
                      </a:r>
                      <a:r>
                        <a:rPr lang="pt-BR" sz="1600" dirty="0" err="1" smtClean="0"/>
                        <a:t>glucidos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/>
                        <a:t>en</a:t>
                      </a:r>
                      <a:r>
                        <a:rPr lang="pt-BR" sz="1600" dirty="0"/>
                        <a:t> </a:t>
                      </a:r>
                      <a:r>
                        <a:rPr lang="pt-BR" sz="1600" dirty="0" err="1" smtClean="0"/>
                        <a:t>glicoproteinas</a:t>
                      </a:r>
                      <a:r>
                        <a:rPr lang="pt-BR" sz="1600" dirty="0"/>
                        <a:t>)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/>
                        <a:t>7</a:t>
                      </a:r>
                      <a:endParaRPr lang="es-MX" sz="160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/>
                        <a:t>40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/>
                        <a:t>Observada </a:t>
                      </a:r>
                      <a:r>
                        <a:rPr lang="pt-BR" sz="1600" dirty="0" err="1"/>
                        <a:t>en</a:t>
                      </a:r>
                      <a:r>
                        <a:rPr lang="pt-BR" sz="1600" dirty="0"/>
                        <a:t> cortes </a:t>
                      </a:r>
                      <a:r>
                        <a:rPr lang="pt-BR" sz="1600" dirty="0" err="1" smtClean="0"/>
                        <a:t>histolgicos</a:t>
                      </a:r>
                      <a:endParaRPr lang="es-MX" sz="1600" dirty="0">
                        <a:latin typeface="Kristen ITC" pitchFamily="66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05866"/>
            <a:ext cx="8229600" cy="339471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None/>
            </a:pPr>
            <a:endParaRPr lang="es-MX" sz="2800" dirty="0" smtClean="0">
              <a:latin typeface="MS PGothic" pitchFamily="34" charset="-128"/>
              <a:ea typeface="MS PGothic" pitchFamily="34" charset="-128"/>
            </a:endParaRPr>
          </a:p>
          <a:p>
            <a:r>
              <a:rPr lang="es-MX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De</a:t>
            </a:r>
            <a:r>
              <a:rPr lang="es-MX" sz="2800" b="1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rotación</a:t>
            </a:r>
            <a:r>
              <a:rPr lang="es-MX" sz="2800" b="1" dirty="0" smtClean="0">
                <a:latin typeface="MS PGothic" pitchFamily="34" charset="-128"/>
                <a:ea typeface="MS PGothic" pitchFamily="34" charset="-128"/>
              </a:rPr>
              <a:t>: es como si girara la molécula en torno a su eje. Es muy frecuente y el 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responsable en parte de los otros movimientos.</a:t>
            </a:r>
          </a:p>
          <a:p>
            <a:r>
              <a:rPr lang="es-MX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De</a:t>
            </a:r>
            <a:r>
              <a:rPr lang="es-MX" sz="2800" b="1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difusión</a:t>
            </a:r>
            <a:r>
              <a:rPr lang="es-MX" sz="2800" b="1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lateral</a:t>
            </a:r>
            <a:r>
              <a:rPr lang="es-MX" sz="2800" b="1" dirty="0" smtClean="0">
                <a:latin typeface="MS PGothic" pitchFamily="34" charset="-128"/>
                <a:ea typeface="MS PGothic" pitchFamily="34" charset="-128"/>
              </a:rPr>
              <a:t>: las moléculas se difunden de manera lateral dentro de la misma </a:t>
            </a:r>
            <a:r>
              <a:rPr lang="es-MX" sz="2800" dirty="0" smtClean="0">
                <a:latin typeface="MS PGothic" pitchFamily="34" charset="-128"/>
                <a:ea typeface="MS PGothic" pitchFamily="34" charset="-128"/>
              </a:rPr>
              <a:t>capa. Es el movimiento más frecuente.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500048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Importancia de la bicapa lipídica: flexibilidad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MX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s-MX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Flip-flop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: es el movimiento de la molécula lipídica de una </a:t>
            </a:r>
            <a:r>
              <a:rPr lang="es-MX" b="1" dirty="0" err="1" smtClean="0">
                <a:latin typeface="MS PGothic" pitchFamily="34" charset="-128"/>
                <a:ea typeface="MS PGothic" pitchFamily="34" charset="-128"/>
              </a:rPr>
              <a:t>monocapa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 a la otra gracias a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unas enzimas llamadas </a:t>
            </a:r>
            <a:r>
              <a:rPr lang="es-MX" i="1" dirty="0" err="1" smtClean="0">
                <a:latin typeface="MS PGothic" pitchFamily="34" charset="-128"/>
                <a:ea typeface="MS PGothic" pitchFamily="34" charset="-128"/>
              </a:rPr>
              <a:t>flipasas</a:t>
            </a:r>
            <a:r>
              <a:rPr lang="es-MX" i="1" dirty="0" smtClean="0">
                <a:latin typeface="MS PGothic" pitchFamily="34" charset="-128"/>
                <a:ea typeface="MS PGothic" pitchFamily="34" charset="-128"/>
              </a:rPr>
              <a:t>. Es el movimiento menos frecuente, por ser </a:t>
            </a:r>
            <a:r>
              <a:rPr lang="es-MX" dirty="0" smtClean="0">
                <a:latin typeface="MS PGothic" pitchFamily="34" charset="-128"/>
                <a:ea typeface="MS PGothic" pitchFamily="34" charset="-128"/>
              </a:rPr>
              <a:t>energéticamente más desfavorable. </a:t>
            </a:r>
          </a:p>
          <a:p>
            <a:r>
              <a:rPr lang="es-MX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De</a:t>
            </a:r>
            <a:r>
              <a:rPr lang="es-MX" b="1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s-MX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</a:rPr>
              <a:t>flexión</a:t>
            </a:r>
            <a:r>
              <a:rPr lang="es-MX" b="1" dirty="0" smtClean="0">
                <a:latin typeface="MS PGothic" pitchFamily="34" charset="-128"/>
                <a:ea typeface="MS PGothic" pitchFamily="34" charset="-128"/>
              </a:rPr>
              <a:t>: son los movimientos producidos por las colas hidrófobas de los fosfolípidos.</a:t>
            </a:r>
            <a:endParaRPr lang="es-MX" dirty="0" smtClean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  <a:p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500298" y="928676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Elipse"/>
          <p:cNvSpPr/>
          <p:nvPr/>
        </p:nvSpPr>
        <p:spPr>
          <a:xfrm>
            <a:off x="3286116" y="928676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4071934" y="928676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4857752" y="928676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5643570" y="928676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orma libre"/>
          <p:cNvSpPr/>
          <p:nvPr/>
        </p:nvSpPr>
        <p:spPr>
          <a:xfrm>
            <a:off x="2574615" y="1674796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orma libre"/>
          <p:cNvSpPr/>
          <p:nvPr/>
        </p:nvSpPr>
        <p:spPr>
          <a:xfrm>
            <a:off x="2980986" y="1722922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Elipse"/>
          <p:cNvSpPr/>
          <p:nvPr/>
        </p:nvSpPr>
        <p:spPr>
          <a:xfrm>
            <a:off x="3286116" y="928676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orma libre"/>
          <p:cNvSpPr/>
          <p:nvPr/>
        </p:nvSpPr>
        <p:spPr>
          <a:xfrm>
            <a:off x="3360433" y="1674796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orma libre"/>
          <p:cNvSpPr/>
          <p:nvPr/>
        </p:nvSpPr>
        <p:spPr>
          <a:xfrm>
            <a:off x="3766804" y="1722922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Elipse"/>
          <p:cNvSpPr/>
          <p:nvPr/>
        </p:nvSpPr>
        <p:spPr>
          <a:xfrm>
            <a:off x="4071934" y="928676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orma libre"/>
          <p:cNvSpPr/>
          <p:nvPr/>
        </p:nvSpPr>
        <p:spPr>
          <a:xfrm>
            <a:off x="4146251" y="1674796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orma libre"/>
          <p:cNvSpPr/>
          <p:nvPr/>
        </p:nvSpPr>
        <p:spPr>
          <a:xfrm>
            <a:off x="4552622" y="1722922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Elipse"/>
          <p:cNvSpPr/>
          <p:nvPr/>
        </p:nvSpPr>
        <p:spPr>
          <a:xfrm>
            <a:off x="4857752" y="928676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Forma libre"/>
          <p:cNvSpPr/>
          <p:nvPr/>
        </p:nvSpPr>
        <p:spPr>
          <a:xfrm>
            <a:off x="4932069" y="1674796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orma libre"/>
          <p:cNvSpPr/>
          <p:nvPr/>
        </p:nvSpPr>
        <p:spPr>
          <a:xfrm>
            <a:off x="5338440" y="1722922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Elipse"/>
          <p:cNvSpPr/>
          <p:nvPr/>
        </p:nvSpPr>
        <p:spPr>
          <a:xfrm>
            <a:off x="5643570" y="928676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Forma libre"/>
          <p:cNvSpPr/>
          <p:nvPr/>
        </p:nvSpPr>
        <p:spPr>
          <a:xfrm>
            <a:off x="5717887" y="1674796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Forma libre"/>
          <p:cNvSpPr/>
          <p:nvPr/>
        </p:nvSpPr>
        <p:spPr>
          <a:xfrm>
            <a:off x="6124258" y="1722922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Elipse"/>
          <p:cNvSpPr/>
          <p:nvPr/>
        </p:nvSpPr>
        <p:spPr>
          <a:xfrm rot="10800000">
            <a:off x="2500298" y="3500444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Forma libre"/>
          <p:cNvSpPr/>
          <p:nvPr/>
        </p:nvSpPr>
        <p:spPr>
          <a:xfrm rot="10800000">
            <a:off x="3055685" y="2837498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Forma libre"/>
          <p:cNvSpPr/>
          <p:nvPr/>
        </p:nvSpPr>
        <p:spPr>
          <a:xfrm rot="10800000">
            <a:off x="2699551" y="2693119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Elipse"/>
          <p:cNvSpPr/>
          <p:nvPr/>
        </p:nvSpPr>
        <p:spPr>
          <a:xfrm rot="10800000">
            <a:off x="3286116" y="3521951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Forma libre"/>
          <p:cNvSpPr/>
          <p:nvPr/>
        </p:nvSpPr>
        <p:spPr>
          <a:xfrm rot="10800000">
            <a:off x="3841503" y="2859005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Forma libre"/>
          <p:cNvSpPr/>
          <p:nvPr/>
        </p:nvSpPr>
        <p:spPr>
          <a:xfrm rot="10800000">
            <a:off x="3485369" y="2714626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33 Elipse"/>
          <p:cNvSpPr/>
          <p:nvPr/>
        </p:nvSpPr>
        <p:spPr>
          <a:xfrm rot="10800000">
            <a:off x="4071934" y="3521951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34 Forma libre"/>
          <p:cNvSpPr/>
          <p:nvPr/>
        </p:nvSpPr>
        <p:spPr>
          <a:xfrm rot="10800000">
            <a:off x="4627321" y="2859005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35 Forma libre"/>
          <p:cNvSpPr/>
          <p:nvPr/>
        </p:nvSpPr>
        <p:spPr>
          <a:xfrm rot="10800000">
            <a:off x="4271187" y="2714626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37 Elipse"/>
          <p:cNvSpPr/>
          <p:nvPr/>
        </p:nvSpPr>
        <p:spPr>
          <a:xfrm rot="10800000">
            <a:off x="4857752" y="3521951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38 Forma libre"/>
          <p:cNvSpPr/>
          <p:nvPr/>
        </p:nvSpPr>
        <p:spPr>
          <a:xfrm rot="10800000">
            <a:off x="5413139" y="2859005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" name="39 Forma libre"/>
          <p:cNvSpPr/>
          <p:nvPr/>
        </p:nvSpPr>
        <p:spPr>
          <a:xfrm rot="10800000">
            <a:off x="5057005" y="2714626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41 Elipse"/>
          <p:cNvSpPr/>
          <p:nvPr/>
        </p:nvSpPr>
        <p:spPr>
          <a:xfrm rot="10800000">
            <a:off x="5643570" y="3521951"/>
            <a:ext cx="785818" cy="78581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42 Forma libre"/>
          <p:cNvSpPr/>
          <p:nvPr/>
        </p:nvSpPr>
        <p:spPr>
          <a:xfrm rot="10800000">
            <a:off x="6198957" y="2859005"/>
            <a:ext cx="156114" cy="702644"/>
          </a:xfrm>
          <a:custGeom>
            <a:avLst/>
            <a:gdLst>
              <a:gd name="connsiteX0" fmla="*/ 156114 w 156114"/>
              <a:gd name="connsiteY0" fmla="*/ 0 h 702644"/>
              <a:gd name="connsiteX1" fmla="*/ 146488 w 156114"/>
              <a:gd name="connsiteY1" fmla="*/ 28876 h 702644"/>
              <a:gd name="connsiteX2" fmla="*/ 88737 w 156114"/>
              <a:gd name="connsiteY2" fmla="*/ 48126 h 702644"/>
              <a:gd name="connsiteX3" fmla="*/ 69486 w 156114"/>
              <a:gd name="connsiteY3" fmla="*/ 105878 h 702644"/>
              <a:gd name="connsiteX4" fmla="*/ 59861 w 156114"/>
              <a:gd name="connsiteY4" fmla="*/ 702644 h 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14" h="702644">
                <a:moveTo>
                  <a:pt x="156114" y="0"/>
                </a:moveTo>
                <a:cubicBezTo>
                  <a:pt x="152905" y="9625"/>
                  <a:pt x="154744" y="22979"/>
                  <a:pt x="146488" y="28876"/>
                </a:cubicBezTo>
                <a:cubicBezTo>
                  <a:pt x="129976" y="40670"/>
                  <a:pt x="88737" y="48126"/>
                  <a:pt x="88737" y="48126"/>
                </a:cubicBezTo>
                <a:lnTo>
                  <a:pt x="69486" y="105878"/>
                </a:lnTo>
                <a:cubicBezTo>
                  <a:pt x="0" y="314333"/>
                  <a:pt x="59861" y="124652"/>
                  <a:pt x="59861" y="702644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43 Forma libre"/>
          <p:cNvSpPr/>
          <p:nvPr/>
        </p:nvSpPr>
        <p:spPr>
          <a:xfrm rot="10800000">
            <a:off x="5842823" y="2714626"/>
            <a:ext cx="105877" cy="798897"/>
          </a:xfrm>
          <a:custGeom>
            <a:avLst/>
            <a:gdLst>
              <a:gd name="connsiteX0" fmla="*/ 48126 w 105877"/>
              <a:gd name="connsiteY0" fmla="*/ 0 h 798897"/>
              <a:gd name="connsiteX1" fmla="*/ 86627 w 105877"/>
              <a:gd name="connsiteY1" fmla="*/ 77002 h 798897"/>
              <a:gd name="connsiteX2" fmla="*/ 105877 w 105877"/>
              <a:gd name="connsiteY2" fmla="*/ 134754 h 798897"/>
              <a:gd name="connsiteX3" fmla="*/ 86627 w 105877"/>
              <a:gd name="connsiteY3" fmla="*/ 596766 h 798897"/>
              <a:gd name="connsiteX4" fmla="*/ 57751 w 105877"/>
              <a:gd name="connsiteY4" fmla="*/ 712270 h 798897"/>
              <a:gd name="connsiteX5" fmla="*/ 9625 w 105877"/>
              <a:gd name="connsiteY5" fmla="*/ 779646 h 798897"/>
              <a:gd name="connsiteX6" fmla="*/ 0 w 105877"/>
              <a:gd name="connsiteY6" fmla="*/ 798897 h 79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877" h="798897">
                <a:moveTo>
                  <a:pt x="48126" y="0"/>
                </a:moveTo>
                <a:cubicBezTo>
                  <a:pt x="60960" y="25667"/>
                  <a:pt x="77553" y="49778"/>
                  <a:pt x="86627" y="77002"/>
                </a:cubicBezTo>
                <a:lnTo>
                  <a:pt x="105877" y="134754"/>
                </a:lnTo>
                <a:cubicBezTo>
                  <a:pt x="101956" y="268066"/>
                  <a:pt x="101127" y="451760"/>
                  <a:pt x="86627" y="596766"/>
                </a:cubicBezTo>
                <a:cubicBezTo>
                  <a:pt x="84350" y="619539"/>
                  <a:pt x="72065" y="693184"/>
                  <a:pt x="57751" y="712270"/>
                </a:cubicBezTo>
                <a:cubicBezTo>
                  <a:pt x="41454" y="734000"/>
                  <a:pt x="23698" y="756190"/>
                  <a:pt x="9625" y="779646"/>
                </a:cubicBezTo>
                <a:cubicBezTo>
                  <a:pt x="5934" y="785798"/>
                  <a:pt x="3208" y="792480"/>
                  <a:pt x="0" y="798897"/>
                </a:cubicBezTo>
              </a:path>
            </a:pathLst>
          </a:cu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6" name="45 Conector curvado"/>
          <p:cNvCxnSpPr>
            <a:stCxn id="22" idx="6"/>
            <a:endCxn id="42" idx="2"/>
          </p:cNvCxnSpPr>
          <p:nvPr/>
        </p:nvCxnSpPr>
        <p:spPr>
          <a:xfrm>
            <a:off x="6429388" y="1321585"/>
            <a:ext cx="1588" cy="2593275"/>
          </a:xfrm>
          <a:prstGeom prst="curvedConnector3">
            <a:avLst>
              <a:gd name="adj1" fmla="val 56896428"/>
            </a:avLst>
          </a:prstGeom>
          <a:ln w="60325" cap="rnd" cmpd="sng">
            <a:solidFill>
              <a:schemeClr val="accent2"/>
            </a:solidFill>
            <a:round/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>
            <a:off x="3071802" y="4714890"/>
            <a:ext cx="2714644" cy="1588"/>
          </a:xfrm>
          <a:prstGeom prst="straightConnector1">
            <a:avLst/>
          </a:prstGeom>
          <a:ln w="60325">
            <a:solidFill>
              <a:schemeClr val="accent2"/>
            </a:solidFill>
            <a:headEnd type="stealth"/>
            <a:tailEnd type="stealt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curvado"/>
          <p:cNvCxnSpPr/>
          <p:nvPr/>
        </p:nvCxnSpPr>
        <p:spPr>
          <a:xfrm>
            <a:off x="2714612" y="3143254"/>
            <a:ext cx="500066" cy="1588"/>
          </a:xfrm>
          <a:prstGeom prst="curvedConnector3">
            <a:avLst>
              <a:gd name="adj1" fmla="val 50000"/>
            </a:avLst>
          </a:prstGeom>
          <a:ln w="44450">
            <a:solidFill>
              <a:schemeClr val="accent2"/>
            </a:solidFill>
            <a:headEnd type="triangle"/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Flecha curvada hacia la derecha"/>
          <p:cNvSpPr/>
          <p:nvPr/>
        </p:nvSpPr>
        <p:spPr>
          <a:xfrm>
            <a:off x="1857356" y="1071552"/>
            <a:ext cx="571504" cy="500066"/>
          </a:xfrm>
          <a:prstGeom prst="curvedRightArrow">
            <a:avLst/>
          </a:prstGeom>
          <a:solidFill>
            <a:schemeClr val="accent2"/>
          </a:solidFill>
          <a:ln cap="sq">
            <a:prstDash val="solid"/>
            <a:head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645165" y="1142990"/>
            <a:ext cx="1212191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Kristen ITC" pitchFamily="66" charset="0"/>
              </a:rPr>
              <a:t>Rotación</a:t>
            </a:r>
            <a:endParaRPr lang="es-MX" dirty="0">
              <a:latin typeface="Kristen ITC" pitchFamily="66" charset="0"/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1530802" y="2928940"/>
            <a:ext cx="981359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Kristen ITC" pitchFamily="66" charset="0"/>
              </a:rPr>
              <a:t>Flexión</a:t>
            </a:r>
            <a:endParaRPr lang="es-MX" dirty="0">
              <a:latin typeface="Kristen ITC" pitchFamily="66" charset="0"/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5929322" y="4500576"/>
            <a:ext cx="1957587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Kristen ITC" pitchFamily="66" charset="0"/>
              </a:rPr>
              <a:t>Difusión lateral</a:t>
            </a:r>
            <a:endParaRPr lang="es-MX" dirty="0">
              <a:latin typeface="Kristen ITC" pitchFamily="66" charset="0"/>
            </a:endParaRPr>
          </a:p>
        </p:txBody>
      </p:sp>
      <p:sp>
        <p:nvSpPr>
          <p:cNvPr id="60" name="59 CuadroTexto"/>
          <p:cNvSpPr txBox="1"/>
          <p:nvPr/>
        </p:nvSpPr>
        <p:spPr>
          <a:xfrm>
            <a:off x="7429520" y="2071684"/>
            <a:ext cx="1096775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s-MX" dirty="0" err="1" smtClean="0">
                <a:latin typeface="Kristen ITC" pitchFamily="66" charset="0"/>
              </a:rPr>
              <a:t>Flip</a:t>
            </a:r>
            <a:r>
              <a:rPr lang="es-MX" dirty="0" smtClean="0">
                <a:latin typeface="Kristen ITC" pitchFamily="66" charset="0"/>
              </a:rPr>
              <a:t> </a:t>
            </a:r>
            <a:r>
              <a:rPr lang="es-MX" dirty="0" err="1" smtClean="0">
                <a:latin typeface="Kristen ITC" pitchFamily="66" charset="0"/>
              </a:rPr>
              <a:t>flop</a:t>
            </a:r>
            <a:endParaRPr lang="es-MX" dirty="0">
              <a:latin typeface="Kristen ITC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58" grpId="0"/>
      <p:bldP spid="59" grpId="0"/>
      <p:bldP spid="6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El estado físico de una membrana esta dado por su fluidez ( o viscosidad)</a:t>
            </a:r>
          </a:p>
          <a:p>
            <a:r>
              <a:rPr lang="es-MX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¿De que depende la fluidez?: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Temperatura de fusión, temperatura de transición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Ácidos grasos saturados y </a:t>
            </a:r>
            <a:r>
              <a:rPr lang="es-MX" sz="3200" dirty="0" err="1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cis</a:t>
            </a:r>
            <a:r>
              <a:rPr lang="es-MX" sz="32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insaturados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Colesterol: atenúa la fluidez</a:t>
            </a:r>
            <a:endParaRPr lang="es-MX" sz="32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Importancia de la bicapa lipídica: fluidez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6"/>
            <a:ext cx="82200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MX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sz="40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fluidez establece un </a:t>
            </a:r>
            <a:r>
              <a:rPr lang="es-MX" sz="4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equilibrio</a:t>
            </a:r>
            <a:r>
              <a:rPr lang="es-MX" sz="40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perfecto entre una estructura </a:t>
            </a:r>
            <a:r>
              <a:rPr lang="es-MX" sz="4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rígida</a:t>
            </a:r>
            <a:r>
              <a:rPr lang="es-MX" sz="40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y ordenada y un liquido completamente </a:t>
            </a:r>
            <a:r>
              <a:rPr lang="es-MX" sz="4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fluido</a:t>
            </a:r>
            <a:r>
              <a:rPr lang="es-MX" sz="40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sin viscosidad</a:t>
            </a:r>
            <a:endParaRPr lang="es-MX" sz="40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MX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Muchos de los procesos mas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básicos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de la célula, incluidos el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movimiento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el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crecimiento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la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división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la formación de la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unión</a:t>
            </a:r>
            <a:r>
              <a:rPr lang="es-MX" sz="3600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entre</a:t>
            </a:r>
            <a:r>
              <a:rPr lang="es-MX" sz="3600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células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la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secreción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y la </a:t>
            </a:r>
            <a:r>
              <a:rPr lang="es-MX" sz="360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endocitosis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dependen del </a:t>
            </a:r>
            <a:r>
              <a:rPr lang="es-MX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movimiento</a:t>
            </a:r>
            <a:r>
              <a:rPr lang="es-MX" sz="36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de los componentes de la membrana</a:t>
            </a:r>
            <a:endParaRPr lang="es-MX" sz="36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Funciones de la membrana</a:t>
            </a:r>
            <a:endParaRPr lang="es-MX" dirty="0">
              <a:latin typeface="MS PGothic" pitchFamily="34" charset="-128"/>
              <a:ea typeface="MS PGothic" pitchFamily="34" charset="-128"/>
              <a:cs typeface="Miriam Fixed" pitchFamily="49" charset="-79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División en compartimientos</a:t>
            </a:r>
          </a:p>
          <a:p>
            <a:pPr lvl="1"/>
            <a:r>
              <a:rPr lang="es-MX" sz="4000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Permite que haya actividades especializadas sin interferencia externa</a:t>
            </a:r>
          </a:p>
          <a:p>
            <a:r>
              <a:rPr lang="es-MX" sz="40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Sitios para las actividades bioquímicas</a:t>
            </a:r>
          </a:p>
          <a:p>
            <a:r>
              <a:rPr lang="es-MX" sz="40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Provisión de una barrera con permeabilidad selectiva</a:t>
            </a:r>
          </a:p>
          <a:p>
            <a:pPr lvl="1"/>
            <a:r>
              <a:rPr lang="es-MX" sz="4000" dirty="0" smtClean="0">
                <a:latin typeface="MS PGothic" pitchFamily="34" charset="-128"/>
                <a:ea typeface="MS PGothic" pitchFamily="34" charset="-128"/>
                <a:cs typeface="Miriam Fixed" pitchFamily="49" charset="-79"/>
              </a:rPr>
              <a:t>Previenen intercambio irrestricto de moléculas de un lado al otro</a:t>
            </a:r>
          </a:p>
          <a:p>
            <a:endParaRPr lang="es-MX" sz="4000" dirty="0" smtClean="0">
              <a:latin typeface="MS PGothic" pitchFamily="34" charset="-128"/>
              <a:ea typeface="MS PGothic" pitchFamily="34" charset="-128"/>
              <a:cs typeface="Miriam Fixed" pitchFamily="49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Importancia de la bicapa </a:t>
            </a:r>
            <a:r>
              <a:rPr lang="es-MX" dirty="0" err="1" smtClean="0">
                <a:latin typeface="MS PGothic" pitchFamily="34" charset="-128"/>
                <a:ea typeface="MS PGothic" pitchFamily="34" charset="-128"/>
              </a:rPr>
              <a:t>lipidica</a:t>
            </a:r>
            <a:endParaRPr lang="es-MX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La bicapa de lípidos nunca queda expuesta a la solución acuosa circundante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Por lo tanto, nunca se ve un borde libre, siempre forman estructuras  continuas e integras</a:t>
            </a: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</a:rPr>
              <a:t>Característica importante es su capacidad de ensamblarse a si misma</a:t>
            </a:r>
          </a:p>
          <a:p>
            <a:endParaRPr lang="es-MX" dirty="0"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 descr="figure 4-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1400" y="238125"/>
            <a:ext cx="7056438" cy="468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6"/>
            <a:ext cx="8229600" cy="339471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sz="28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Transporte de solutos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Transporte físico de sustancias de un lado de la membrana a otro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Le permite acumular azucares y </a:t>
            </a:r>
            <a:r>
              <a:rPr lang="es-MX" sz="2800" dirty="0" err="1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a.a</a:t>
            </a:r>
            <a:endParaRPr lang="es-MX" sz="2800" dirty="0" smtClean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Puede transportar iones específicos, con los que establece gradientes iónicos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Respuesta a señales externas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Transducción de señales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Diferentes tipos de células muestras diferentes receptores</a:t>
            </a:r>
          </a:p>
          <a:p>
            <a:endParaRPr lang="es-MX" sz="28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-142894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Funciones de la membrana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sz="28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Interacción celular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Permite que las células se reconozcan entre si, se envíen señales e intercambien información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Transducción de energía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Proceso mediante el cual un tipo de energía se transforma en otro</a:t>
            </a:r>
          </a:p>
          <a:p>
            <a:pPr lvl="1"/>
            <a:r>
              <a:rPr lang="es-MX" sz="28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Carbohidratos y grasas a ATP</a:t>
            </a:r>
          </a:p>
          <a:p>
            <a:endParaRPr lang="es-MX" sz="28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Funciones de la membrana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6"/>
            <a:ext cx="8229600" cy="8572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La composición química de las membranas</a:t>
            </a:r>
            <a:endParaRPr lang="es-MX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Todas las membranas tienen la misma estructura básica de 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bicapa</a:t>
            </a:r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 </a:t>
            </a:r>
            <a:r>
              <a:rPr lang="es-MX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fosfolipidica</a:t>
            </a:r>
            <a:endParaRPr lang="es-MX" dirty="0" smtClean="0">
              <a:solidFill>
                <a:schemeClr val="accent3">
                  <a:lumMod val="40000"/>
                  <a:lumOff val="60000"/>
                </a:schemeClr>
              </a:solidFill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  <a:p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Variación en ciertas actividades 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distintivas</a:t>
            </a:r>
            <a:r>
              <a:rPr lang="es-MX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, asociadas a dos tipos de proteínas: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 integrales</a:t>
            </a:r>
          </a:p>
          <a:p>
            <a:pPr lvl="1"/>
            <a:r>
              <a:rPr lang="es-MX" sz="3200" dirty="0" smtClean="0">
                <a:latin typeface="MS PGothic" pitchFamily="34" charset="-128"/>
                <a:ea typeface="MS PGothic" pitchFamily="34" charset="-128"/>
                <a:cs typeface="DilleniaUPC" pitchFamily="18" charset="-34"/>
              </a:rPr>
              <a:t>Proteínas periféricas</a:t>
            </a:r>
            <a:endParaRPr lang="es-MX" sz="3200" dirty="0">
              <a:latin typeface="MS PGothic" pitchFamily="34" charset="-128"/>
              <a:ea typeface="MS PGothic" pitchFamily="34" charset="-128"/>
              <a:cs typeface="Dillenia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figure 4-04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1019175"/>
            <a:ext cx="8531225" cy="310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10"/>
            <a:ext cx="731346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ción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1104</TotalTime>
  <Words>1173</Words>
  <Application>Microsoft Office PowerPoint</Application>
  <PresentationFormat>Presentación en pantalla (16:9)</PresentationFormat>
  <Paragraphs>202</Paragraphs>
  <Slides>41</Slides>
  <Notes>41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Fundición</vt:lpstr>
      <vt:lpstr>Estructura y organización celular</vt:lpstr>
      <vt:lpstr> La membrana plasmatica</vt:lpstr>
      <vt:lpstr>Presentación de PowerPoint</vt:lpstr>
      <vt:lpstr>Funciones de la membrana</vt:lpstr>
      <vt:lpstr>Funciones de la membrana</vt:lpstr>
      <vt:lpstr>Funciones de la membrana</vt:lpstr>
      <vt:lpstr>La composición química de las membranas</vt:lpstr>
      <vt:lpstr>Presentación de PowerPoint</vt:lpstr>
      <vt:lpstr>Presentación de PowerPoint</vt:lpstr>
      <vt:lpstr>La composición química de las membranas</vt:lpstr>
      <vt:lpstr>Presentación de PowerPoint</vt:lpstr>
      <vt:lpstr>Presentación de PowerPoint</vt:lpstr>
      <vt:lpstr>Presentación de PowerPoint</vt:lpstr>
      <vt:lpstr>La composición química de las membranas</vt:lpstr>
      <vt:lpstr>Presentación de PowerPoint</vt:lpstr>
      <vt:lpstr>La composición química de las membranas</vt:lpstr>
      <vt:lpstr>Presentación de PowerPoint</vt:lpstr>
      <vt:lpstr>Presentación de PowerPoint</vt:lpstr>
      <vt:lpstr>Presentación de PowerPoint</vt:lpstr>
      <vt:lpstr>La composición química de las membranas</vt:lpstr>
      <vt:lpstr>La composición química de las membranas</vt:lpstr>
      <vt:lpstr>Presentación de PowerPoint</vt:lpstr>
      <vt:lpstr>Presentación de PowerPoint</vt:lpstr>
      <vt:lpstr>Presentación de PowerPoint</vt:lpstr>
      <vt:lpstr>La composición química de las membranas</vt:lpstr>
      <vt:lpstr>Presentación de PowerPoint</vt:lpstr>
      <vt:lpstr>La composición química de las membranas</vt:lpstr>
      <vt:lpstr>La composición química de las membranas</vt:lpstr>
      <vt:lpstr>La composición química de las membranas</vt:lpstr>
      <vt:lpstr>La composición química de las membranas</vt:lpstr>
      <vt:lpstr>Presentación de PowerPoint</vt:lpstr>
      <vt:lpstr>Presentación de PowerPoint</vt:lpstr>
      <vt:lpstr>Importancia de la bicapa lipídica: flexibilidad</vt:lpstr>
      <vt:lpstr>Presentación de PowerPoint</vt:lpstr>
      <vt:lpstr>Presentación de PowerPoint</vt:lpstr>
      <vt:lpstr>Importancia de la bicapa lipídica: fluidez</vt:lpstr>
      <vt:lpstr>Presentación de PowerPoint</vt:lpstr>
      <vt:lpstr>Presentación de PowerPoint</vt:lpstr>
      <vt:lpstr>Presentación de PowerPoint</vt:lpstr>
      <vt:lpstr>Importancia de la bicapa lipidica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y organización celular</dc:title>
  <dc:creator>Gerard</dc:creator>
  <cp:lastModifiedBy>Gerard</cp:lastModifiedBy>
  <cp:revision>96</cp:revision>
  <dcterms:created xsi:type="dcterms:W3CDTF">2009-08-22T02:43:00Z</dcterms:created>
  <dcterms:modified xsi:type="dcterms:W3CDTF">2012-01-24T16:31:05Z</dcterms:modified>
</cp:coreProperties>
</file>